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jpg" ContentType="image/jp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0437" y="1950706"/>
            <a:ext cx="6207417" cy="61532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35940" y="9261856"/>
            <a:ext cx="1478070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741414" y="9261856"/>
            <a:ext cx="509270" cy="1789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#</a:t>
            </a:fld>
            <a:endParaRPr sz="11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Relationship Id="rId3" Type="http://schemas.openxmlformats.org/officeDocument/2006/relationships/image" Target="../media/image13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40005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9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1072133"/>
            <a:ext cx="6653530" cy="1859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8895">
              <a:lnSpc>
                <a:spcPct val="100000"/>
              </a:lnSpc>
            </a:pPr>
            <a:r>
              <a:rPr dirty="0" smtClean="0" sz="2000" b="1">
                <a:latin typeface="Times New Roman"/>
                <a:cs typeface="Times New Roman"/>
              </a:rPr>
              <a:t>Digi</a:t>
            </a:r>
            <a:r>
              <a:rPr dirty="0" smtClean="0" sz="2000" spc="-10" b="1">
                <a:latin typeface="Times New Roman"/>
                <a:cs typeface="Times New Roman"/>
              </a:rPr>
              <a:t>t</a:t>
            </a:r>
            <a:r>
              <a:rPr dirty="0" smtClean="0" sz="2000" spc="0" b="1">
                <a:latin typeface="Times New Roman"/>
                <a:cs typeface="Times New Roman"/>
              </a:rPr>
              <a:t>al Fi</a:t>
            </a:r>
            <a:r>
              <a:rPr dirty="0" smtClean="0" sz="2000" spc="-10" b="1">
                <a:latin typeface="Times New Roman"/>
                <a:cs typeface="Times New Roman"/>
              </a:rPr>
              <a:t>l</a:t>
            </a:r>
            <a:r>
              <a:rPr dirty="0" smtClean="0" sz="2000" spc="0" b="1">
                <a:latin typeface="Times New Roman"/>
                <a:cs typeface="Times New Roman"/>
              </a:rPr>
              <a:t>ter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9"/>
              </a:spcBef>
            </a:pPr>
            <a:endParaRPr sz="1000"/>
          </a:p>
          <a:p>
            <a:pPr marL="56515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1</a:t>
            </a:r>
            <a:r>
              <a:rPr dirty="0" smtClean="0" sz="1400" b="1" u="heavy">
                <a:latin typeface="Times New Roman"/>
                <a:cs typeface="Times New Roman"/>
              </a:rPr>
              <a:t>0</a:t>
            </a:r>
            <a:r>
              <a:rPr dirty="0" smtClean="0" sz="1400" spc="-20" b="1" u="heavy">
                <a:latin typeface="Times New Roman"/>
                <a:cs typeface="Times New Roman"/>
              </a:rPr>
              <a:t>.</a:t>
            </a:r>
            <a:r>
              <a:rPr dirty="0" smtClean="0" sz="1400" spc="0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In</a:t>
            </a:r>
            <a:r>
              <a:rPr dirty="0" smtClean="0" sz="1400" spc="-1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-15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ct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marL="12700" marR="161290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fi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x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n)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12700" marR="12700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be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h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n),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fu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03345" y="3532251"/>
            <a:ext cx="2933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…..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23856" y="3532251"/>
            <a:ext cx="502284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( 1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.1)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27372" y="4256151"/>
            <a:ext cx="2946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0">
                <a:latin typeface="Times New Roman"/>
                <a:cs typeface="Times New Roman"/>
              </a:rPr>
              <a:t>…</a:t>
            </a:r>
            <a:r>
              <a:rPr dirty="0" smtClean="0" sz="1400" spc="0">
                <a:latin typeface="Times New Roman"/>
                <a:cs typeface="Times New Roman"/>
              </a:rPr>
              <a:t>..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50689" y="4256151"/>
            <a:ext cx="5029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( 1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.2)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4844" y="5828664"/>
            <a:ext cx="6474460" cy="3114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2700" indent="-228600">
              <a:lnSpc>
                <a:spcPts val="2400"/>
              </a:lnSpc>
              <a:buFont typeface="Wingdings"/>
              <a:buChar char="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n)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id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(FIR)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.1)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≠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algn="r" marR="548005">
              <a:lnSpc>
                <a:spcPts val="350"/>
              </a:lnSpc>
              <a:tabLst>
                <a:tab pos="734060" algn="l"/>
              </a:tabLst>
            </a:pPr>
            <a:r>
              <a:rPr dirty="0" smtClean="0" sz="900">
                <a:latin typeface="Times New Roman"/>
                <a:cs typeface="Times New Roman"/>
              </a:rPr>
              <a:t>0	</a:t>
            </a:r>
            <a:r>
              <a:rPr dirty="0" smtClean="0" sz="900">
                <a:latin typeface="Times New Roman"/>
                <a:cs typeface="Times New Roman"/>
              </a:rPr>
              <a:t>k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49"/>
              </a:spcBef>
            </a:pPr>
            <a:endParaRPr sz="650"/>
          </a:p>
          <a:p>
            <a:pPr marL="2413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2,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marR="22225" indent="-228600">
              <a:lnSpc>
                <a:spcPct val="143600"/>
              </a:lnSpc>
              <a:buFont typeface="Wingdings"/>
              <a:buChar char="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(I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R) 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marR="12700" indent="-228600">
              <a:lnSpc>
                <a:spcPts val="2420"/>
              </a:lnSpc>
              <a:spcBef>
                <a:spcPts val="195"/>
              </a:spcBef>
              <a:buFont typeface="Wingdings"/>
              <a:buChar char="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IIR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lter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i.e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w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h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  <a:buFont typeface="Wingdings"/>
              <a:buChar char=""/>
            </a:pPr>
            <a:endParaRPr sz="500"/>
          </a:p>
          <a:p>
            <a:pPr marL="241300">
              <a:lnSpc>
                <a:spcPct val="100000"/>
              </a:lnSpc>
            </a:pPr>
            <a:r>
              <a:rPr dirty="0" smtClean="0" sz="1400" i="1">
                <a:latin typeface="Times New Roman"/>
                <a:cs typeface="Times New Roman"/>
              </a:rPr>
              <a:t>fe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ack.</a:t>
            </a:r>
            <a:endParaRPr sz="1400">
              <a:latin typeface="Times New Roman"/>
              <a:cs typeface="Times New Roman"/>
            </a:endParaRPr>
          </a:p>
          <a:p>
            <a:pPr marL="241300" marR="14604" indent="-228600">
              <a:lnSpc>
                <a:spcPts val="2410"/>
              </a:lnSpc>
              <a:spcBef>
                <a:spcPts val="204"/>
              </a:spcBef>
              <a:buFont typeface="Wingdings"/>
              <a:buChar char=""/>
              <a:tabLst>
                <a:tab pos="28511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FIR 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ted 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40">
                <a:latin typeface="Times New Roman"/>
                <a:cs typeface="Times New Roman"/>
              </a:rPr>
              <a:t>(</a:t>
            </a:r>
            <a:r>
              <a:rPr dirty="0" smtClean="0" sz="1400" spc="-15" i="1">
                <a:latin typeface="Times New Roman"/>
                <a:cs typeface="Times New Roman"/>
              </a:rPr>
              <a:t>w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ut</a:t>
            </a:r>
            <a:r>
              <a:rPr dirty="0" smtClean="0" sz="1400" spc="0" i="1">
                <a:latin typeface="Times New Roman"/>
                <a:cs typeface="Times New Roman"/>
              </a:rPr>
              <a:t> fe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ac</a:t>
            </a:r>
            <a:r>
              <a:rPr dirty="0" smtClean="0" sz="1400" spc="-10" i="1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) or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8640" y="3093720"/>
            <a:ext cx="2924556" cy="8092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839724" y="4287011"/>
            <a:ext cx="1808988" cy="10835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40005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9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4390263"/>
            <a:ext cx="6701790" cy="1143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70735">
              <a:lnSpc>
                <a:spcPct val="100000"/>
              </a:lnSpc>
            </a:pPr>
            <a:r>
              <a:rPr dirty="0" smtClean="0" sz="1400">
                <a:latin typeface="Arial"/>
                <a:cs typeface="Arial"/>
              </a:rPr>
              <a:t>I</a:t>
            </a:r>
            <a:r>
              <a:rPr dirty="0" smtClean="0" sz="1400" spc="-10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pulse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0">
                <a:latin typeface="Arial"/>
                <a:cs typeface="Arial"/>
              </a:rPr>
              <a:t>in</a:t>
            </a:r>
            <a:r>
              <a:rPr dirty="0" smtClean="0" sz="1400" spc="-20">
                <a:latin typeface="Arial"/>
                <a:cs typeface="Arial"/>
              </a:rPr>
              <a:t>v</a:t>
            </a:r>
            <a:r>
              <a:rPr dirty="0" smtClean="0" sz="1400" spc="0">
                <a:latin typeface="Arial"/>
                <a:cs typeface="Arial"/>
              </a:rPr>
              <a:t>ariant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5">
                <a:latin typeface="Arial"/>
                <a:cs typeface="Arial"/>
              </a:rPr>
              <a:t>d</a:t>
            </a:r>
            <a:r>
              <a:rPr dirty="0" smtClean="0" sz="1400" spc="0">
                <a:latin typeface="Arial"/>
                <a:cs typeface="Arial"/>
              </a:rPr>
              <a:t>esign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m</a:t>
            </a:r>
            <a:r>
              <a:rPr dirty="0" smtClean="0" sz="1400" spc="0">
                <a:latin typeface="Arial"/>
                <a:cs typeface="Arial"/>
              </a:rPr>
              <a:t>ethod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1"/>
              </a:spcBef>
            </a:pPr>
            <a:endParaRPr sz="1400"/>
          </a:p>
          <a:p>
            <a:pPr marL="12700" marR="12700">
              <a:lnSpc>
                <a:spcPct val="143600"/>
              </a:lnSpc>
            </a:pPr>
            <a:r>
              <a:rPr dirty="0" smtClean="0" sz="1400" b="1">
                <a:latin typeface="Times New Roman"/>
                <a:cs typeface="Times New Roman"/>
              </a:rPr>
              <a:t>Ex </a:t>
            </a:r>
            <a:r>
              <a:rPr dirty="0" smtClean="0" sz="1400" spc="-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: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that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func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pulse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6378320"/>
            <a:ext cx="6139180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on: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fir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7739126"/>
            <a:ext cx="32016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8685783"/>
            <a:ext cx="30403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can 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pulse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8640" y="5629655"/>
            <a:ext cx="1504187" cy="542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48640" y="7088123"/>
            <a:ext cx="1705356" cy="5623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48640" y="8054340"/>
            <a:ext cx="2723388" cy="5440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90955" y="1066800"/>
            <a:ext cx="6190488" cy="30297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741414" y="9261856"/>
            <a:ext cx="49657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10</a:t>
            </a:r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40005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9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1355597"/>
            <a:ext cx="544576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rep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ace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nT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5" i="1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264409"/>
            <a:ext cx="6090285" cy="1075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re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 cl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indi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"/>
              </a:spcBef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4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5" i="1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020439"/>
            <a:ext cx="6350635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over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a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844" y="5146928"/>
            <a:ext cx="6129655" cy="619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2700" indent="-228600">
              <a:lnSpc>
                <a:spcPts val="1610"/>
              </a:lnSpc>
              <a:buFont typeface="Segoe MDL2 Assets"/>
              <a:buChar char=""/>
              <a:tabLst>
                <a:tab pos="2406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crea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7737114"/>
            <a:ext cx="6702425" cy="1239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800"/>
              </a:lnSpc>
            </a:pPr>
            <a:r>
              <a:rPr dirty="0" smtClean="0" sz="1400" spc="-5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:  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pulse 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ter 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 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der 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aliz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pa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sec or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3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π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lt 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1.0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sec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0.1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sec.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8640" y="914400"/>
            <a:ext cx="1981200" cy="3627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48640" y="1847088"/>
            <a:ext cx="2447544" cy="3230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48640" y="3432047"/>
            <a:ext cx="2133600" cy="4846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48640" y="4430267"/>
            <a:ext cx="2228088" cy="6004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005839" y="5856732"/>
            <a:ext cx="1770888" cy="13533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40005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9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2043430"/>
            <a:ext cx="5174615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on: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can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fract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5563" y="3469766"/>
            <a:ext cx="372237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di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5111369"/>
            <a:ext cx="40493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Arial"/>
                <a:cs typeface="Arial"/>
              </a:rPr>
              <a:t>H</a:t>
            </a:r>
            <a:r>
              <a:rPr dirty="0" smtClean="0" sz="1400" spc="0" b="1">
                <a:latin typeface="Arial"/>
                <a:cs typeface="Arial"/>
              </a:rPr>
              <a:t>.W</a:t>
            </a:r>
            <a:r>
              <a:rPr dirty="0" smtClean="0" sz="1400" spc="5" b="1">
                <a:latin typeface="Arial"/>
                <a:cs typeface="Arial"/>
              </a:rPr>
              <a:t> </a:t>
            </a:r>
            <a:r>
              <a:rPr dirty="0" smtClean="0" sz="1400" spc="0" b="1">
                <a:latin typeface="Arial"/>
                <a:cs typeface="Arial"/>
              </a:rPr>
              <a:t>:</a:t>
            </a:r>
            <a:r>
              <a:rPr dirty="0" smtClean="0" sz="1400" spc="-5" b="1">
                <a:latin typeface="Arial"/>
                <a:cs typeface="Arial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foll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6268084"/>
            <a:ext cx="59188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(z)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sa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5">
                <a:latin typeface="Arial"/>
                <a:cs typeface="Arial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8640" y="1184147"/>
            <a:ext cx="1732788" cy="495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48640" y="2849879"/>
            <a:ext cx="3343655" cy="5242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48640" y="3695700"/>
            <a:ext cx="3886200" cy="5806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80644" y="5681471"/>
            <a:ext cx="1085088" cy="4282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40005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9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1445"/>
            <a:ext cx="369506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1</a:t>
            </a:r>
            <a:r>
              <a:rPr dirty="0" smtClean="0" sz="1400" b="1" u="heavy">
                <a:latin typeface="Times New Roman"/>
                <a:cs typeface="Times New Roman"/>
              </a:rPr>
              <a:t>0</a:t>
            </a:r>
            <a:r>
              <a:rPr dirty="0" smtClean="0" sz="1400" b="1" u="heavy">
                <a:latin typeface="Times New Roman"/>
                <a:cs typeface="Times New Roman"/>
              </a:rPr>
              <a:t>.</a:t>
            </a:r>
            <a:r>
              <a:rPr dirty="0" smtClean="0" sz="1400" spc="-2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co</a:t>
            </a:r>
            <a:r>
              <a:rPr dirty="0" smtClean="0" sz="1400" spc="-15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2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be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15" b="1" u="heavy">
                <a:latin typeface="Times New Roman"/>
                <a:cs typeface="Times New Roman"/>
              </a:rPr>
              <a:t>w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en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and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fi</a:t>
            </a:r>
            <a:r>
              <a:rPr dirty="0" smtClean="0" sz="1400" spc="5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te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8640" y="4980559"/>
            <a:ext cx="3655441" cy="0"/>
          </a:xfrm>
          <a:custGeom>
            <a:avLst/>
            <a:gdLst/>
            <a:ahLst/>
            <a:cxnLst/>
            <a:rect l="l" t="t" r="r" b="b"/>
            <a:pathLst>
              <a:path w="3655441" h="0">
                <a:moveTo>
                  <a:pt x="0" y="0"/>
                </a:moveTo>
                <a:lnTo>
                  <a:pt x="3655441" y="0"/>
                </a:lnTo>
              </a:path>
            </a:pathLst>
          </a:custGeom>
          <a:ln w="180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48640" y="5343271"/>
            <a:ext cx="2615819" cy="0"/>
          </a:xfrm>
          <a:custGeom>
            <a:avLst/>
            <a:gdLst/>
            <a:ahLst/>
            <a:cxnLst/>
            <a:rect l="l" t="t" r="r" b="b"/>
            <a:pathLst>
              <a:path w="2615819" h="0">
                <a:moveTo>
                  <a:pt x="0" y="0"/>
                </a:moveTo>
                <a:lnTo>
                  <a:pt x="2615819" y="0"/>
                </a:lnTo>
              </a:path>
            </a:pathLst>
          </a:custGeom>
          <a:ln w="180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35940" y="4625213"/>
            <a:ext cx="6577330" cy="1394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2908935">
              <a:lnSpc>
                <a:spcPct val="17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10</a:t>
            </a:r>
            <a:r>
              <a:rPr dirty="0" smtClean="0" sz="1400" spc="-20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3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n of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IR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il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ers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eth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gn </a:t>
            </a:r>
            <a:r>
              <a:rPr dirty="0" smtClean="0" sz="1400" spc="-5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oced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re 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an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IR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lter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7"/>
              </a:spcBef>
            </a:pPr>
            <a:endParaRPr sz="1100"/>
          </a:p>
          <a:p>
            <a:pPr marL="12700">
              <a:lnSpc>
                <a:spcPts val="1500"/>
              </a:lnSpc>
            </a:pP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5" i="1">
                <a:latin typeface="Times New Roman"/>
                <a:cs typeface="Times New Roman"/>
              </a:rPr>
              <a:t>q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5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endParaRPr sz="1400">
              <a:latin typeface="Times New Roman"/>
              <a:cs typeface="Times New Roman"/>
            </a:endParaRPr>
          </a:p>
          <a:p>
            <a:pPr marL="1174115">
              <a:lnSpc>
                <a:spcPts val="725"/>
              </a:lnSpc>
              <a:tabLst>
                <a:tab pos="1448435" algn="l"/>
                <a:tab pos="1682750" algn="l"/>
                <a:tab pos="2259330" algn="l"/>
              </a:tabLst>
            </a:pPr>
            <a:r>
              <a:rPr dirty="0" smtClean="0" sz="900">
                <a:latin typeface="Times New Roman"/>
                <a:cs typeface="Times New Roman"/>
              </a:rPr>
              <a:t>1	</a:t>
            </a:r>
            <a:r>
              <a:rPr dirty="0" smtClean="0" sz="900">
                <a:latin typeface="Times New Roman"/>
                <a:cs typeface="Times New Roman"/>
              </a:rPr>
              <a:t>1	</a:t>
            </a:r>
            <a:r>
              <a:rPr dirty="0" smtClean="0" sz="900">
                <a:latin typeface="Times New Roman"/>
                <a:cs typeface="Times New Roman"/>
              </a:rPr>
              <a:t>2	</a:t>
            </a:r>
            <a:r>
              <a:rPr dirty="0" smtClean="0" sz="90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mtClean="0" sz="140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4844" y="6155309"/>
            <a:ext cx="5843270" cy="495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indent="-228600">
              <a:lnSpc>
                <a:spcPct val="100000"/>
              </a:lnSpc>
              <a:buFont typeface="Times New Roman"/>
              <a:buAutoNum type="arabicPeriod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(1),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-b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xce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40"/>
              </a:spcBef>
              <a:buFont typeface="Times New Roman"/>
              <a:buAutoNum type="arabicPeriod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Sele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poin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82918" y="6301104"/>
            <a:ext cx="82550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7224" y="7595869"/>
            <a:ext cx="19481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3.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Select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α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83994" y="7741666"/>
            <a:ext cx="76200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>
                <a:latin typeface="Times New Roman"/>
                <a:cs typeface="Times New Roman"/>
              </a:rPr>
              <a:t>c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79728" y="8021066"/>
            <a:ext cx="20193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w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w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α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− 1 ) /2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07744" y="8166861"/>
            <a:ext cx="43497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4490" algn="l"/>
              </a:tabLst>
            </a:pPr>
            <a:r>
              <a:rPr dirty="0" smtClean="0" sz="900">
                <a:latin typeface="Times New Roman"/>
                <a:cs typeface="Times New Roman"/>
              </a:rPr>
              <a:t>c	</a:t>
            </a:r>
            <a:r>
              <a:rPr dirty="0" smtClean="0" sz="90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02944" y="8446261"/>
            <a:ext cx="52578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h(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eq. (1) using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(</a:t>
            </a:r>
            <a:r>
              <a:rPr dirty="0" smtClean="0" sz="1400" spc="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 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48640" y="1220724"/>
            <a:ext cx="6667500" cy="34137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77240" y="6644640"/>
            <a:ext cx="4700016" cy="7543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40005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9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901445"/>
            <a:ext cx="6353175" cy="1165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32448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… (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28"/>
              </a:spcBef>
            </a:pPr>
            <a:endParaRPr sz="1200"/>
          </a:p>
          <a:p>
            <a:pPr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)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FIR</a:t>
            </a:r>
            <a:r>
              <a:rPr dirty="0" smtClean="0" sz="1400" spc="0">
                <a:latin typeface="Times New Roman"/>
                <a:cs typeface="Times New Roman"/>
              </a:rPr>
              <a:t> 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8640" y="2061972"/>
            <a:ext cx="3179064" cy="9860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48640" y="3118104"/>
            <a:ext cx="4475988" cy="19872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42187" y="870203"/>
            <a:ext cx="2086356" cy="4693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690372" y="1377314"/>
            <a:ext cx="2191512" cy="0"/>
          </a:xfrm>
          <a:custGeom>
            <a:avLst/>
            <a:gdLst/>
            <a:ahLst/>
            <a:cxnLst/>
            <a:rect l="l" t="t" r="r" b="b"/>
            <a:pathLst>
              <a:path w="2191512" h="0">
                <a:moveTo>
                  <a:pt x="0" y="0"/>
                </a:moveTo>
                <a:lnTo>
                  <a:pt x="2191512" y="0"/>
                </a:lnTo>
              </a:path>
            </a:pathLst>
          </a:custGeom>
          <a:ln w="3302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06373" y="850900"/>
            <a:ext cx="0" cy="510539"/>
          </a:xfrm>
          <a:custGeom>
            <a:avLst/>
            <a:gdLst/>
            <a:ahLst/>
            <a:cxnLst/>
            <a:rect l="l" t="t" r="r" b="b"/>
            <a:pathLst>
              <a:path w="0" h="510539">
                <a:moveTo>
                  <a:pt x="0" y="0"/>
                </a:moveTo>
                <a:lnTo>
                  <a:pt x="0" y="510539"/>
                </a:lnTo>
              </a:path>
            </a:pathLst>
          </a:custGeom>
          <a:ln w="3327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690372" y="834389"/>
            <a:ext cx="2191512" cy="0"/>
          </a:xfrm>
          <a:custGeom>
            <a:avLst/>
            <a:gdLst/>
            <a:ahLst/>
            <a:cxnLst/>
            <a:rect l="l" t="t" r="r" b="b"/>
            <a:pathLst>
              <a:path w="2191512" h="0">
                <a:moveTo>
                  <a:pt x="0" y="0"/>
                </a:moveTo>
                <a:lnTo>
                  <a:pt x="2191512" y="0"/>
                </a:lnTo>
              </a:path>
            </a:pathLst>
          </a:custGeom>
          <a:ln w="342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865882" y="850391"/>
            <a:ext cx="0" cy="510539"/>
          </a:xfrm>
          <a:custGeom>
            <a:avLst/>
            <a:gdLst/>
            <a:ahLst/>
            <a:cxnLst/>
            <a:rect l="l" t="t" r="r" b="b"/>
            <a:pathLst>
              <a:path w="0" h="510539">
                <a:moveTo>
                  <a:pt x="0" y="0"/>
                </a:moveTo>
                <a:lnTo>
                  <a:pt x="0" y="510539"/>
                </a:lnTo>
              </a:path>
            </a:pathLst>
          </a:custGeom>
          <a:ln w="332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33044" y="1344930"/>
            <a:ext cx="2106168" cy="0"/>
          </a:xfrm>
          <a:custGeom>
            <a:avLst/>
            <a:gdLst/>
            <a:ahLst/>
            <a:cxnLst/>
            <a:rect l="l" t="t" r="r" b="b"/>
            <a:pathLst>
              <a:path w="2106168" h="0">
                <a:moveTo>
                  <a:pt x="0" y="0"/>
                </a:moveTo>
                <a:lnTo>
                  <a:pt x="2106168" y="0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38377" y="871219"/>
            <a:ext cx="0" cy="468630"/>
          </a:xfrm>
          <a:custGeom>
            <a:avLst/>
            <a:gdLst/>
            <a:ahLst/>
            <a:cxnLst/>
            <a:rect l="l" t="t" r="r" b="b"/>
            <a:pathLst>
              <a:path w="0" h="468630">
                <a:moveTo>
                  <a:pt x="0" y="0"/>
                </a:moveTo>
                <a:lnTo>
                  <a:pt x="0" y="46863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33044" y="866139"/>
            <a:ext cx="2106168" cy="0"/>
          </a:xfrm>
          <a:custGeom>
            <a:avLst/>
            <a:gdLst/>
            <a:ahLst/>
            <a:cxnLst/>
            <a:rect l="l" t="t" r="r" b="b"/>
            <a:pathLst>
              <a:path w="2106168" h="0">
                <a:moveTo>
                  <a:pt x="0" y="0"/>
                </a:moveTo>
                <a:lnTo>
                  <a:pt x="2106168" y="0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833877" y="871727"/>
            <a:ext cx="0" cy="467868"/>
          </a:xfrm>
          <a:custGeom>
            <a:avLst/>
            <a:gdLst/>
            <a:ahLst/>
            <a:cxnLst/>
            <a:rect l="l" t="t" r="r" b="b"/>
            <a:pathLst>
              <a:path w="0" h="467868">
                <a:moveTo>
                  <a:pt x="0" y="0"/>
                </a:moveTo>
                <a:lnTo>
                  <a:pt x="0" y="467868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53212" y="5513832"/>
            <a:ext cx="4783836" cy="13121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77240" y="7239000"/>
            <a:ext cx="5698236" cy="13517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699884" cy="907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14745" algn="l"/>
              </a:tabLst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9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900"/>
              </a:lnSpc>
              <a:spcBef>
                <a:spcPts val="13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L="508000" marR="12700" indent="-228600">
              <a:lnSpc>
                <a:spcPct val="110000"/>
              </a:lnSpc>
              <a:tabLst>
                <a:tab pos="1614805" algn="l"/>
                <a:tab pos="2086610" algn="l"/>
                <a:tab pos="2383155" algn="l"/>
                <a:tab pos="3213100" algn="l"/>
                <a:tab pos="3479165" algn="l"/>
                <a:tab pos="4062095" algn="l"/>
                <a:tab pos="5212080" algn="l"/>
                <a:tab pos="5588000" algn="l"/>
                <a:tab pos="6190615" algn="l"/>
              </a:tabLst>
            </a:pP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2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 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/A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ure,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sp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	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	</a:t>
            </a:r>
            <a:r>
              <a:rPr dirty="0" smtClean="0" sz="1400" spc="0">
                <a:latin typeface="Times New Roman"/>
                <a:cs typeface="Times New Roman"/>
              </a:rPr>
              <a:t>be	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	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	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	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	</a:t>
            </a:r>
            <a:r>
              <a:rPr dirty="0" smtClean="0" sz="1400" spc="0">
                <a:latin typeface="Times New Roman"/>
                <a:cs typeface="Times New Roman"/>
              </a:rPr>
              <a:t>For	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og	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1544" y="1367790"/>
            <a:ext cx="62014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Ω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tal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76957" y="1513585"/>
            <a:ext cx="5778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>
                <a:latin typeface="Times New Roman"/>
                <a:cs typeface="Times New Roman"/>
              </a:rPr>
              <a:t>i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31544" y="1668018"/>
            <a:ext cx="17379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Ω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36977" y="1813814"/>
            <a:ext cx="394970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49250" algn="l"/>
              </a:tabLst>
            </a:pPr>
            <a:r>
              <a:rPr dirty="0" smtClean="0" sz="900">
                <a:latin typeface="Times New Roman"/>
                <a:cs typeface="Times New Roman"/>
              </a:rPr>
              <a:t>i	</a:t>
            </a:r>
            <a:r>
              <a:rPr dirty="0" smtClean="0" sz="900">
                <a:latin typeface="Times New Roman"/>
                <a:cs typeface="Times New Roman"/>
              </a:rPr>
              <a:t>i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3183255"/>
            <a:ext cx="26924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Ta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le (</a:t>
            </a:r>
            <a:r>
              <a:rPr dirty="0" smtClean="0" sz="1400" spc="-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)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gn </a:t>
            </a:r>
            <a:r>
              <a:rPr dirty="0" smtClean="0" sz="1400" spc="-2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le f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IR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476376" y="3573779"/>
          <a:ext cx="6346063" cy="37189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11375"/>
                <a:gridCol w="2112517"/>
                <a:gridCol w="2111121"/>
              </a:tblGrid>
              <a:tr h="78028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Win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w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22885">
                        <a:lnSpc>
                          <a:spcPts val="1480"/>
                        </a:lnSpc>
                      </a:pPr>
                      <a:r>
                        <a:rPr dirty="0" smtClean="0" sz="1400" b="1">
                          <a:latin typeface="Times New Roman"/>
                          <a:cs typeface="Times New Roman"/>
                        </a:rPr>
                        <a:t>Tra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si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on 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idth 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14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r" marR="282575">
                        <a:lnSpc>
                          <a:spcPts val="700"/>
                        </a:lnSpc>
                      </a:pPr>
                      <a:r>
                        <a:rPr dirty="0" smtClean="0" sz="900" b="1">
                          <a:latin typeface="Times New Roman"/>
                          <a:cs typeface="Times New Roman"/>
                        </a:rPr>
                        <a:t>t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471805">
                        <a:lnSpc>
                          <a:spcPts val="1610"/>
                        </a:lnSpc>
                      </a:pP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ini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um</a:t>
                      </a:r>
                      <a:r>
                        <a:rPr dirty="0" smtClean="0" sz="14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st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5" b="1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-ba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 atten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5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-10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400" spc="0" b="1">
                          <a:latin typeface="Times New Roman"/>
                          <a:cs typeface="Times New Roman"/>
                        </a:rPr>
                        <a:t>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52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Rec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lar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−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21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dB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379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Bar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tt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−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25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dB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27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ng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−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44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dB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265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mtClean="0" sz="1400" spc="1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ing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−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53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dB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003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Bla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mtClean="0" sz="140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an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π</a:t>
                      </a:r>
                      <a:r>
                        <a:rPr dirty="0" smtClean="0" sz="14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−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74</a:t>
                      </a: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dB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40005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9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839214" y="5422265"/>
            <a:ext cx="4095115" cy="2895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480"/>
              </a:lnSpc>
            </a:pPr>
            <a:r>
              <a:rPr dirty="0" smtClean="0" sz="1400" b="1">
                <a:latin typeface="Times New Roman"/>
                <a:cs typeface="Times New Roman"/>
              </a:rPr>
              <a:t>Ta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le (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) h</a:t>
            </a:r>
            <a:r>
              <a:rPr dirty="0" smtClean="0" sz="1400" spc="1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(n) and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h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(α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) for L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F,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BS</a:t>
            </a:r>
            <a:endParaRPr sz="1400">
              <a:latin typeface="Times New Roman"/>
              <a:cs typeface="Times New Roman"/>
            </a:endParaRPr>
          </a:p>
          <a:p>
            <a:pPr marL="843280">
              <a:lnSpc>
                <a:spcPts val="700"/>
              </a:lnSpc>
              <a:tabLst>
                <a:tab pos="1597660" algn="l"/>
              </a:tabLst>
            </a:pPr>
            <a:r>
              <a:rPr dirty="0" smtClean="0" sz="900" b="1">
                <a:latin typeface="Times New Roman"/>
                <a:cs typeface="Times New Roman"/>
              </a:rPr>
              <a:t>d	</a:t>
            </a:r>
            <a:r>
              <a:rPr dirty="0" smtClean="0" sz="900" b="1">
                <a:latin typeface="Times New Roman"/>
                <a:cs typeface="Times New Roman"/>
              </a:rPr>
              <a:t>d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8640" y="914400"/>
            <a:ext cx="6675120" cy="4358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51104"/>
            <a:ext cx="11595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8366" y="451104"/>
            <a:ext cx="40005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9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5940" y="1039428"/>
            <a:ext cx="6702425" cy="933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439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</a:t>
            </a:r>
            <a:r>
              <a:rPr dirty="0" smtClean="0" sz="1400" spc="5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):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90" b="1" u="heavy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2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/A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−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dB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π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dB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π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sec.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The</a:t>
            </a:r>
            <a:r>
              <a:rPr dirty="0" smtClean="0" sz="1400" spc="4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2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 is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re</a:t>
            </a:r>
            <a:r>
              <a:rPr dirty="0" smtClean="0" sz="1400" spc="-10" i="1">
                <a:latin typeface="Times New Roman"/>
                <a:cs typeface="Times New Roman"/>
              </a:rPr>
              <a:t>q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ed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to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h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ve 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ar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25" i="1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2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/s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844" y="5877686"/>
            <a:ext cx="136525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5">
                <a:latin typeface="Cambria"/>
                <a:cs typeface="Cambria"/>
              </a:rPr>
              <a:t>4</a:t>
            </a:r>
            <a:r>
              <a:rPr dirty="0" smtClean="0" sz="1150" spc="0">
                <a:latin typeface="Cambria"/>
                <a:cs typeface="Cambria"/>
              </a:rPr>
              <a:t>.</a:t>
            </a:r>
            <a:endParaRPr sz="115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22044" y="5845936"/>
            <a:ext cx="11525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"/>
                <a:cs typeface="Cambria"/>
              </a:rPr>
              <a:t>Using</a:t>
            </a:r>
            <a:r>
              <a:rPr dirty="0" smtClean="0" sz="1400" spc="5">
                <a:latin typeface="Cambria"/>
                <a:cs typeface="Cambria"/>
              </a:rPr>
              <a:t> </a:t>
            </a:r>
            <a:r>
              <a:rPr dirty="0" smtClean="0" sz="1400" spc="-15">
                <a:latin typeface="Cambria"/>
                <a:cs typeface="Cambria"/>
              </a:rPr>
              <a:t>e</a:t>
            </a:r>
            <a:r>
              <a:rPr dirty="0" smtClean="0" sz="1400" spc="0">
                <a:latin typeface="Cambria"/>
                <a:cs typeface="Cambria"/>
              </a:rPr>
              <a:t>q. for</a:t>
            </a:r>
            <a:r>
              <a:rPr dirty="0" smtClean="0" sz="1400" spc="-10">
                <a:latin typeface="Cambria"/>
                <a:cs typeface="Cambria"/>
              </a:rPr>
              <a:t> </a:t>
            </a:r>
            <a:r>
              <a:rPr dirty="0" smtClean="0" sz="1400" spc="0">
                <a:latin typeface="Cambria"/>
                <a:cs typeface="Cambria"/>
              </a:rPr>
              <a:t>w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50135" y="5985636"/>
            <a:ext cx="254635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-20">
                <a:latin typeface="Cambria"/>
                <a:cs typeface="Cambria"/>
              </a:rPr>
              <a:t>H</a:t>
            </a:r>
            <a:r>
              <a:rPr dirty="0" smtClean="0" sz="900" spc="0">
                <a:latin typeface="Cambria"/>
                <a:cs typeface="Cambria"/>
              </a:rPr>
              <a:t>am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04642" y="5845936"/>
            <a:ext cx="37649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">
                <a:latin typeface="Cambria"/>
                <a:cs typeface="Cambria"/>
              </a:rPr>
              <a:t>a</a:t>
            </a:r>
            <a:r>
              <a:rPr dirty="0" smtClean="0" sz="1400" spc="0">
                <a:latin typeface="Cambria"/>
                <a:cs typeface="Cambria"/>
              </a:rPr>
              <a:t>nd </a:t>
            </a:r>
            <a:r>
              <a:rPr dirty="0" smtClean="0" sz="1400" spc="-10">
                <a:latin typeface="Cambria"/>
                <a:cs typeface="Cambria"/>
              </a:rPr>
              <a:t>t</a:t>
            </a:r>
            <a:r>
              <a:rPr dirty="0" smtClean="0" sz="1400" spc="0">
                <a:latin typeface="Cambria"/>
                <a:cs typeface="Cambria"/>
              </a:rPr>
              <a:t>he v</a:t>
            </a:r>
            <a:r>
              <a:rPr dirty="0" smtClean="0" sz="1400" spc="-15">
                <a:latin typeface="Cambria"/>
                <a:cs typeface="Cambria"/>
              </a:rPr>
              <a:t>a</a:t>
            </a:r>
            <a:r>
              <a:rPr dirty="0" smtClean="0" sz="1400" spc="0">
                <a:latin typeface="Cambria"/>
                <a:cs typeface="Cambria"/>
              </a:rPr>
              <a:t>l</a:t>
            </a:r>
            <a:r>
              <a:rPr dirty="0" smtClean="0" sz="1400" spc="5">
                <a:latin typeface="Cambria"/>
                <a:cs typeface="Cambria"/>
              </a:rPr>
              <a:t>u</a:t>
            </a:r>
            <a:r>
              <a:rPr dirty="0" smtClean="0" sz="1400" spc="0">
                <a:latin typeface="Cambria"/>
                <a:cs typeface="Cambria"/>
              </a:rPr>
              <a:t>e</a:t>
            </a:r>
            <a:r>
              <a:rPr dirty="0" smtClean="0" sz="1400" spc="-15">
                <a:latin typeface="Cambria"/>
                <a:cs typeface="Cambria"/>
              </a:rPr>
              <a:t> </a:t>
            </a:r>
            <a:r>
              <a:rPr dirty="0" smtClean="0" sz="1400" spc="0">
                <a:latin typeface="Cambria"/>
                <a:cs typeface="Cambria"/>
              </a:rPr>
              <a:t>of h </a:t>
            </a:r>
            <a:r>
              <a:rPr dirty="0" smtClean="0" sz="1400" spc="-120">
                <a:latin typeface="Cambria"/>
                <a:cs typeface="Cambria"/>
              </a:rPr>
              <a:t> </a:t>
            </a:r>
            <a:r>
              <a:rPr dirty="0" smtClean="0" sz="1400" spc="0">
                <a:latin typeface="Cambria"/>
                <a:cs typeface="Cambria"/>
              </a:rPr>
              <a:t>(n)</a:t>
            </a:r>
            <a:r>
              <a:rPr dirty="0" smtClean="0" sz="1400" spc="-10">
                <a:latin typeface="Cambria"/>
                <a:cs typeface="Cambria"/>
              </a:rPr>
              <a:t> </a:t>
            </a:r>
            <a:r>
              <a:rPr dirty="0" smtClean="0" sz="1400" spc="0">
                <a:latin typeface="Cambria"/>
                <a:cs typeface="Cambria"/>
              </a:rPr>
              <a:t>f</a:t>
            </a:r>
            <a:r>
              <a:rPr dirty="0" smtClean="0" sz="1400" spc="-10">
                <a:latin typeface="Cambria"/>
                <a:cs typeface="Cambria"/>
              </a:rPr>
              <a:t>r</a:t>
            </a:r>
            <a:r>
              <a:rPr dirty="0" smtClean="0" sz="1400" spc="0">
                <a:latin typeface="Cambria"/>
                <a:cs typeface="Cambria"/>
              </a:rPr>
              <a:t>om</a:t>
            </a:r>
            <a:r>
              <a:rPr dirty="0" smtClean="0" sz="1400" spc="-5">
                <a:latin typeface="Cambria"/>
                <a:cs typeface="Cambria"/>
              </a:rPr>
              <a:t> </a:t>
            </a:r>
            <a:r>
              <a:rPr dirty="0" smtClean="0" sz="1400" spc="0">
                <a:latin typeface="Cambria"/>
                <a:cs typeface="Cambria"/>
              </a:rPr>
              <a:t>Table </a:t>
            </a:r>
            <a:r>
              <a:rPr dirty="0" smtClean="0" sz="1400" spc="-10">
                <a:latin typeface="Cambria"/>
                <a:cs typeface="Cambria"/>
              </a:rPr>
              <a:t>(</a:t>
            </a:r>
            <a:r>
              <a:rPr dirty="0" smtClean="0" sz="1400" spc="0">
                <a:latin typeface="Cambria"/>
                <a:cs typeface="Cambria"/>
              </a:rPr>
              <a:t>2)</a:t>
            </a:r>
            <a:r>
              <a:rPr dirty="0" smtClean="0" sz="1400" spc="-5">
                <a:latin typeface="Cambria"/>
                <a:cs typeface="Cambria"/>
              </a:rPr>
              <a:t> </a:t>
            </a:r>
            <a:r>
              <a:rPr dirty="0" smtClean="0" sz="1400" spc="0">
                <a:latin typeface="Cambria"/>
                <a:cs typeface="Cambria"/>
              </a:rPr>
              <a:t>to </a:t>
            </a:r>
            <a:r>
              <a:rPr dirty="0" smtClean="0" sz="1400" spc="-15">
                <a:latin typeface="Cambria"/>
                <a:cs typeface="Cambria"/>
              </a:rPr>
              <a:t>f</a:t>
            </a:r>
            <a:r>
              <a:rPr dirty="0" smtClean="0" sz="1400" spc="-10">
                <a:latin typeface="Cambria"/>
                <a:cs typeface="Cambria"/>
              </a:rPr>
              <a:t>i</a:t>
            </a:r>
            <a:r>
              <a:rPr dirty="0" smtClean="0" sz="1400" spc="0">
                <a:latin typeface="Cambria"/>
                <a:cs typeface="Cambria"/>
              </a:rPr>
              <a:t>nd </a:t>
            </a:r>
            <a:r>
              <a:rPr dirty="0" smtClean="0" sz="1400" spc="-10">
                <a:latin typeface="Cambria"/>
                <a:cs typeface="Cambria"/>
              </a:rPr>
              <a:t>h</a:t>
            </a:r>
            <a:r>
              <a:rPr dirty="0" smtClean="0" sz="1400" spc="0">
                <a:latin typeface="Cambria"/>
                <a:cs typeface="Cambria"/>
              </a:rPr>
              <a:t>(n):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46016" y="5985636"/>
            <a:ext cx="8890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-5">
                <a:latin typeface="Cambria"/>
                <a:cs typeface="Cambria"/>
              </a:rPr>
              <a:t>d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7155373"/>
            <a:ext cx="6551295" cy="15455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673100">
              <a:lnSpc>
                <a:spcPct val="143600"/>
              </a:lnSpc>
            </a:pPr>
            <a:r>
              <a:rPr dirty="0" smtClean="0" sz="1400" b="1">
                <a:latin typeface="Times New Roman"/>
                <a:cs typeface="Times New Roman"/>
              </a:rPr>
              <a:t>H.W: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FIR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 Pa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z,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420"/>
              </a:lnSpc>
              <a:spcBef>
                <a:spcPts val="195"/>
              </a:spcBef>
            </a:pPr>
            <a:r>
              <a:rPr dirty="0" smtClean="0" sz="140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44kHz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48640" y="2540507"/>
            <a:ext cx="6673596" cy="3051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48640" y="6664452"/>
            <a:ext cx="5050536" cy="5303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602095" cy="2317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14745" algn="l"/>
              </a:tabLst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9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900"/>
              </a:lnSpc>
              <a:spcBef>
                <a:spcPts val="29"/>
              </a:spcBef>
            </a:pPr>
            <a:endParaRPr sz="900"/>
          </a:p>
          <a:p>
            <a:pPr lvl="1" marL="12700" marR="2118995">
              <a:lnSpc>
                <a:spcPct val="170000"/>
              </a:lnSpc>
              <a:buAutoNum type="arabicPeriod" startAt="3"/>
              <a:tabLst>
                <a:tab pos="323850" algn="l"/>
              </a:tabLst>
            </a:pP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ers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ng</a:t>
            </a:r>
            <a:r>
              <a:rPr dirty="0" smtClean="0" sz="1400" spc="1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ur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er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Tra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5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rm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eth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5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5" b="1" u="heavy">
                <a:latin typeface="Times New Roman"/>
                <a:cs typeface="Times New Roman"/>
              </a:rPr>
              <a:t>p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ced</a:t>
            </a:r>
            <a:r>
              <a:rPr dirty="0" smtClean="0" sz="1400" spc="-15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re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ter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ts val="1200"/>
              </a:lnSpc>
              <a:spcBef>
                <a:spcPts val="36"/>
              </a:spcBef>
              <a:buAutoNum type="arabicPeriod" startAt="3"/>
            </a:pPr>
            <a:endParaRPr sz="1200"/>
          </a:p>
          <a:p>
            <a:pPr lvl="2" marL="469900" indent="-228600">
              <a:lnSpc>
                <a:spcPct val="10000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baseline="3968" sz="2100" spc="0">
                <a:latin typeface="Times New Roman"/>
                <a:cs typeface="Times New Roman"/>
              </a:rPr>
              <a:t>Cal</a:t>
            </a:r>
            <a:r>
              <a:rPr dirty="0" smtClean="0" baseline="3968" sz="2100" spc="-22">
                <a:latin typeface="Times New Roman"/>
                <a:cs typeface="Times New Roman"/>
              </a:rPr>
              <a:t>c</a:t>
            </a:r>
            <a:r>
              <a:rPr dirty="0" smtClean="0" baseline="3968" sz="2100" spc="0">
                <a:latin typeface="Times New Roman"/>
                <a:cs typeface="Times New Roman"/>
              </a:rPr>
              <a:t>u</a:t>
            </a:r>
            <a:r>
              <a:rPr dirty="0" smtClean="0" baseline="3968" sz="2100" spc="-15">
                <a:latin typeface="Times New Roman"/>
                <a:cs typeface="Times New Roman"/>
              </a:rPr>
              <a:t>l</a:t>
            </a:r>
            <a:r>
              <a:rPr dirty="0" smtClean="0" baseline="3968" sz="2100" spc="0">
                <a:latin typeface="Times New Roman"/>
                <a:cs typeface="Times New Roman"/>
              </a:rPr>
              <a:t>a</a:t>
            </a:r>
            <a:r>
              <a:rPr dirty="0" smtClean="0" baseline="3968" sz="2100" spc="-15">
                <a:latin typeface="Times New Roman"/>
                <a:cs typeface="Times New Roman"/>
              </a:rPr>
              <a:t>t</a:t>
            </a:r>
            <a:r>
              <a:rPr dirty="0" smtClean="0" baseline="3968" sz="2100" spc="0">
                <a:latin typeface="Times New Roman"/>
                <a:cs typeface="Times New Roman"/>
              </a:rPr>
              <a:t>i</a:t>
            </a:r>
            <a:r>
              <a:rPr dirty="0" smtClean="0" baseline="3968" sz="2100" spc="-15">
                <a:latin typeface="Times New Roman"/>
                <a:cs typeface="Times New Roman"/>
              </a:rPr>
              <a:t>n</a:t>
            </a:r>
            <a:r>
              <a:rPr dirty="0" smtClean="0" baseline="3968" sz="2100" spc="0">
                <a:latin typeface="Times New Roman"/>
                <a:cs typeface="Times New Roman"/>
              </a:rPr>
              <a:t>g</a:t>
            </a:r>
            <a:r>
              <a:rPr dirty="0" smtClean="0" baseline="3968" sz="2100" spc="-22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the</a:t>
            </a:r>
            <a:r>
              <a:rPr dirty="0" smtClean="0" baseline="3968" sz="2100" spc="-22">
                <a:latin typeface="Times New Roman"/>
                <a:cs typeface="Times New Roman"/>
              </a:rPr>
              <a:t> </a:t>
            </a:r>
            <a:r>
              <a:rPr dirty="0" smtClean="0" baseline="3968" sz="2100" spc="-15">
                <a:latin typeface="Times New Roman"/>
                <a:cs typeface="Times New Roman"/>
              </a:rPr>
              <a:t>n</a:t>
            </a:r>
            <a:r>
              <a:rPr dirty="0" smtClean="0" baseline="3968" sz="2100" spc="0">
                <a:latin typeface="Times New Roman"/>
                <a:cs typeface="Times New Roman"/>
              </a:rPr>
              <a:t>or</a:t>
            </a:r>
            <a:r>
              <a:rPr dirty="0" smtClean="0" baseline="3968" sz="2100" spc="-22">
                <a:latin typeface="Times New Roman"/>
                <a:cs typeface="Times New Roman"/>
              </a:rPr>
              <a:t>m</a:t>
            </a:r>
            <a:r>
              <a:rPr dirty="0" smtClean="0" baseline="3968" sz="2100" spc="0">
                <a:latin typeface="Times New Roman"/>
                <a:cs typeface="Times New Roman"/>
              </a:rPr>
              <a:t>al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zed</a:t>
            </a:r>
            <a:r>
              <a:rPr dirty="0" smtClean="0" baseline="3968" sz="2100" spc="-15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c</a:t>
            </a:r>
            <a:r>
              <a:rPr dirty="0" smtClean="0" baseline="3968" sz="2100" spc="-15">
                <a:latin typeface="Times New Roman"/>
                <a:cs typeface="Times New Roman"/>
              </a:rPr>
              <a:t>u</a:t>
            </a:r>
            <a:r>
              <a:rPr dirty="0" smtClean="0" baseline="3968" sz="2100" spc="0">
                <a:latin typeface="Times New Roman"/>
                <a:cs typeface="Times New Roman"/>
              </a:rPr>
              <a:t>t</a:t>
            </a:r>
            <a:r>
              <a:rPr dirty="0" smtClean="0" baseline="3968" sz="2100" spc="-15">
                <a:latin typeface="Times New Roman"/>
                <a:cs typeface="Times New Roman"/>
              </a:rPr>
              <a:t>o</a:t>
            </a:r>
            <a:r>
              <a:rPr dirty="0" smtClean="0" baseline="3968" sz="2100" spc="0">
                <a:latin typeface="Times New Roman"/>
                <a:cs typeface="Times New Roman"/>
              </a:rPr>
              <a:t>ff fr</a:t>
            </a:r>
            <a:r>
              <a:rPr dirty="0" smtClean="0" baseline="3968" sz="2100" spc="-22">
                <a:latin typeface="Times New Roman"/>
                <a:cs typeface="Times New Roman"/>
              </a:rPr>
              <a:t>e</a:t>
            </a:r>
            <a:r>
              <a:rPr dirty="0" smtClean="0" baseline="3968" sz="2100" spc="0">
                <a:latin typeface="Times New Roman"/>
                <a:cs typeface="Times New Roman"/>
              </a:rPr>
              <a:t>q</a:t>
            </a:r>
            <a:r>
              <a:rPr dirty="0" smtClean="0" baseline="3968" sz="2100" spc="-15">
                <a:latin typeface="Times New Roman"/>
                <a:cs typeface="Times New Roman"/>
              </a:rPr>
              <a:t>u</a:t>
            </a:r>
            <a:r>
              <a:rPr dirty="0" smtClean="0" baseline="3968" sz="2100" spc="0">
                <a:latin typeface="Times New Roman"/>
                <a:cs typeface="Times New Roman"/>
              </a:rPr>
              <a:t>e</a:t>
            </a:r>
            <a:r>
              <a:rPr dirty="0" smtClean="0" baseline="3968" sz="2100" spc="-15">
                <a:latin typeface="Times New Roman"/>
                <a:cs typeface="Times New Roman"/>
              </a:rPr>
              <a:t>n</a:t>
            </a:r>
            <a:r>
              <a:rPr dirty="0" smtClean="0" baseline="3968" sz="2100" spc="0">
                <a:latin typeface="Times New Roman"/>
                <a:cs typeface="Times New Roman"/>
              </a:rPr>
              <a:t>cy </a:t>
            </a:r>
            <a:r>
              <a:rPr dirty="0" smtClean="0" baseline="3968" sz="2100" spc="-7">
                <a:latin typeface="Times New Roman"/>
                <a:cs typeface="Times New Roman"/>
              </a:rPr>
              <a:t> </a:t>
            </a:r>
            <a:r>
              <a:rPr dirty="0" smtClean="0" baseline="3968" sz="2100" spc="0" b="1">
                <a:latin typeface="Times New Roman"/>
                <a:cs typeface="Times New Roman"/>
              </a:rPr>
              <a:t>Ω</a:t>
            </a:r>
            <a:r>
              <a:rPr dirty="0" smtClean="0" sz="900" spc="-5" b="1">
                <a:latin typeface="Times New Roman"/>
                <a:cs typeface="Times New Roman"/>
              </a:rPr>
              <a:t>c</a:t>
            </a:r>
            <a:r>
              <a:rPr dirty="0" smtClean="0" baseline="3968" sz="2100" spc="0" b="1">
                <a:latin typeface="Times New Roman"/>
                <a:cs typeface="Times New Roman"/>
              </a:rPr>
              <a:t>=</a:t>
            </a:r>
            <a:r>
              <a:rPr dirty="0" smtClean="0" baseline="3968" sz="2100" spc="7" b="1">
                <a:latin typeface="Times New Roman"/>
                <a:cs typeface="Times New Roman"/>
              </a:rPr>
              <a:t>2</a:t>
            </a:r>
            <a:r>
              <a:rPr dirty="0" smtClean="0" baseline="3968" sz="2100" spc="0" b="1">
                <a:latin typeface="Times New Roman"/>
                <a:cs typeface="Times New Roman"/>
              </a:rPr>
              <a:t>π*f</a:t>
            </a:r>
            <a:r>
              <a:rPr dirty="0" smtClean="0" sz="900" spc="-5" b="1">
                <a:latin typeface="Times New Roman"/>
                <a:cs typeface="Times New Roman"/>
              </a:rPr>
              <a:t>c</a:t>
            </a:r>
            <a:r>
              <a:rPr dirty="0" smtClean="0" baseline="3968" sz="2100" spc="-7" b="1">
                <a:latin typeface="Times New Roman"/>
                <a:cs typeface="Times New Roman"/>
              </a:rPr>
              <a:t>T</a:t>
            </a:r>
            <a:r>
              <a:rPr dirty="0" smtClean="0" sz="900" spc="0" b="1">
                <a:latin typeface="Times New Roman"/>
                <a:cs typeface="Times New Roman"/>
              </a:rPr>
              <a:t>s</a:t>
            </a:r>
            <a:endParaRPr sz="900">
              <a:latin typeface="Times New Roman"/>
              <a:cs typeface="Times New Roman"/>
            </a:endParaRPr>
          </a:p>
          <a:p>
            <a:pPr lvl="2">
              <a:lnSpc>
                <a:spcPts val="600"/>
              </a:lnSpc>
              <a:spcBef>
                <a:spcPts val="35"/>
              </a:spcBef>
              <a:buFont typeface="Times New Roman"/>
              <a:buAutoNum type="arabicPeriod"/>
            </a:pPr>
            <a:endParaRPr sz="600"/>
          </a:p>
          <a:p>
            <a:pPr lvl="2" marL="469900" indent="-228600">
              <a:lnSpc>
                <a:spcPct val="100000"/>
              </a:lnSpc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2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10" b="1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tap</a:t>
            </a:r>
            <a:endParaRPr sz="1400">
              <a:latin typeface="Times New Roman"/>
              <a:cs typeface="Times New Roman"/>
            </a:endParaRPr>
          </a:p>
          <a:p>
            <a:pPr lvl="2" marL="469900" marR="105410" indent="-228600">
              <a:lnSpc>
                <a:spcPct val="143600"/>
              </a:lnSpc>
              <a:spcBef>
                <a:spcPts val="10"/>
              </a:spcBef>
              <a:buFont typeface="Times New Roman"/>
              <a:buAutoNum type="arabicPeriod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 </a:t>
            </a:r>
            <a:r>
              <a:rPr dirty="0" smtClean="0" sz="1400" spc="0" b="1">
                <a:latin typeface="Times New Roman"/>
                <a:cs typeface="Times New Roman"/>
              </a:rPr>
              <a:t>h(n)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tab</a:t>
            </a:r>
            <a:r>
              <a:rPr dirty="0" smtClean="0" sz="1400" spc="5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 (3)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2M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h(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) by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ield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440810"/>
            <a:ext cx="269113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8495030"/>
            <a:ext cx="51949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le (</a:t>
            </a:r>
            <a:r>
              <a:rPr dirty="0" smtClean="0" sz="1400" spc="-10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) su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ary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id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pulse 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ard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r filte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8640" y="2865120"/>
            <a:ext cx="3351276" cy="3627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48640" y="3660647"/>
            <a:ext cx="3096768" cy="342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086611" y="4495800"/>
            <a:ext cx="6112764" cy="36774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701790" cy="15646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12395">
              <a:lnSpc>
                <a:spcPct val="100000"/>
              </a:lnSpc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                                                                                                                                                      </a:t>
            </a:r>
            <a:r>
              <a:rPr dirty="0" smtClean="0" sz="1200" spc="45">
                <a:latin typeface="Cambria"/>
                <a:cs typeface="Cambria"/>
              </a:rPr>
              <a:t> 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9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300"/>
              </a:lnSpc>
              <a:spcBef>
                <a:spcPts val="49"/>
              </a:spcBef>
            </a:pPr>
            <a:endParaRPr sz="1300"/>
          </a:p>
          <a:p>
            <a:pPr algn="just" marL="12700" marR="12700">
              <a:lnSpc>
                <a:spcPct val="14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-t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8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z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ier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d. 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func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FIR 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6"/>
              </a:spcBef>
            </a:pPr>
            <a:endParaRPr sz="800"/>
          </a:p>
          <a:p>
            <a:pPr algn="just" marL="12700" marR="643509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SOL: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009263"/>
            <a:ext cx="52273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oef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ia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6056757"/>
            <a:ext cx="295338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solidFill>
                  <a:srgbClr val="365F91"/>
                </a:solidFill>
                <a:latin typeface="Times New Roman"/>
                <a:cs typeface="Times New Roman"/>
              </a:rPr>
              <a:t>Th</a:t>
            </a:r>
            <a:r>
              <a:rPr dirty="0" smtClean="0" sz="1600" spc="-5">
                <a:solidFill>
                  <a:srgbClr val="365F91"/>
                </a:solidFill>
                <a:latin typeface="Times New Roman"/>
                <a:cs typeface="Times New Roman"/>
              </a:rPr>
              <a:t>u</a:t>
            </a:r>
            <a:r>
              <a:rPr dirty="0" smtClean="0" sz="1600" spc="-10">
                <a:solidFill>
                  <a:srgbClr val="365F91"/>
                </a:solidFill>
                <a:latin typeface="Times New Roman"/>
                <a:cs typeface="Times New Roman"/>
              </a:rPr>
              <a:t>s</a:t>
            </a:r>
            <a:r>
              <a:rPr dirty="0" smtClean="0" sz="1600" spc="-5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0">
                <a:solidFill>
                  <a:srgbClr val="365F91"/>
                </a:solidFill>
                <a:latin typeface="Times New Roman"/>
                <a:cs typeface="Times New Roman"/>
              </a:rPr>
              <a:t>dela</a:t>
            </a:r>
            <a:r>
              <a:rPr dirty="0" smtClean="0" sz="1600" spc="-20">
                <a:solidFill>
                  <a:srgbClr val="365F91"/>
                </a:solidFill>
                <a:latin typeface="Times New Roman"/>
                <a:cs typeface="Times New Roman"/>
              </a:rPr>
              <a:t>y</a:t>
            </a:r>
            <a:r>
              <a:rPr dirty="0" smtClean="0" sz="1600" spc="-10">
                <a:solidFill>
                  <a:srgbClr val="365F91"/>
                </a:solidFill>
                <a:latin typeface="Times New Roman"/>
                <a:cs typeface="Times New Roman"/>
              </a:rPr>
              <a:t>ing</a:t>
            </a:r>
            <a:r>
              <a:rPr dirty="0" smtClean="0" sz="1600" spc="5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5">
                <a:solidFill>
                  <a:srgbClr val="365F91"/>
                </a:solidFill>
                <a:latin typeface="Times New Roman"/>
                <a:cs typeface="Times New Roman"/>
              </a:rPr>
              <a:t>h</a:t>
            </a:r>
            <a:r>
              <a:rPr dirty="0" smtClean="0" sz="1600" spc="-15">
                <a:solidFill>
                  <a:srgbClr val="365F91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-5">
                <a:solidFill>
                  <a:srgbClr val="365F91"/>
                </a:solidFill>
                <a:latin typeface="Times New Roman"/>
                <a:cs typeface="Times New Roman"/>
              </a:rPr>
              <a:t>n</a:t>
            </a:r>
            <a:r>
              <a:rPr dirty="0" smtClean="0" sz="1600" spc="-10">
                <a:solidFill>
                  <a:srgbClr val="365F91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5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0">
                <a:solidFill>
                  <a:srgbClr val="365F91"/>
                </a:solidFill>
                <a:latin typeface="Times New Roman"/>
                <a:cs typeface="Times New Roman"/>
              </a:rPr>
              <a:t>by</a:t>
            </a:r>
            <a:r>
              <a:rPr dirty="0" smtClean="0" sz="1600" spc="10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5">
                <a:solidFill>
                  <a:srgbClr val="365F91"/>
                </a:solidFill>
                <a:latin typeface="Times New Roman"/>
                <a:cs typeface="Times New Roman"/>
              </a:rPr>
              <a:t>M</a:t>
            </a:r>
            <a:r>
              <a:rPr dirty="0" smtClean="0" sz="1600" spc="-10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0">
                <a:solidFill>
                  <a:srgbClr val="365F91"/>
                </a:solidFill>
                <a:latin typeface="Arial"/>
                <a:cs typeface="Arial"/>
              </a:rPr>
              <a:t>=</a:t>
            </a:r>
            <a:r>
              <a:rPr dirty="0" smtClean="0" sz="1600" spc="-10">
                <a:solidFill>
                  <a:srgbClr val="365F91"/>
                </a:solidFill>
                <a:latin typeface="Times New Roman"/>
                <a:cs typeface="Times New Roman"/>
              </a:rPr>
              <a:t>1</a:t>
            </a:r>
            <a:r>
              <a:rPr dirty="0" smtClean="0" sz="1600" spc="-10">
                <a:solidFill>
                  <a:srgbClr val="365F91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0">
                <a:solidFill>
                  <a:srgbClr val="365F91"/>
                </a:solidFill>
                <a:latin typeface="Times New Roman"/>
                <a:cs typeface="Times New Roman"/>
              </a:rPr>
              <a:t>s</a:t>
            </a:r>
            <a:r>
              <a:rPr dirty="0" smtClean="0" sz="1600" spc="10">
                <a:solidFill>
                  <a:srgbClr val="365F91"/>
                </a:solidFill>
                <a:latin typeface="Times New Roman"/>
                <a:cs typeface="Times New Roman"/>
              </a:rPr>
              <a:t>a</a:t>
            </a:r>
            <a:r>
              <a:rPr dirty="0" smtClean="0" sz="1600" spc="-50">
                <a:solidFill>
                  <a:srgbClr val="365F91"/>
                </a:solidFill>
                <a:latin typeface="Times New Roman"/>
                <a:cs typeface="Times New Roman"/>
              </a:rPr>
              <a:t>m</a:t>
            </a:r>
            <a:r>
              <a:rPr dirty="0" smtClean="0" sz="1600" spc="-10">
                <a:solidFill>
                  <a:srgbClr val="365F91"/>
                </a:solidFill>
                <a:latin typeface="Times New Roman"/>
                <a:cs typeface="Times New Roman"/>
              </a:rPr>
              <a:t>ple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7271257"/>
            <a:ext cx="26085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8640" y="2157983"/>
            <a:ext cx="4209288" cy="533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48640" y="2691383"/>
            <a:ext cx="3962400" cy="11704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48640" y="4386071"/>
            <a:ext cx="2066544" cy="9433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48640" y="5492496"/>
            <a:ext cx="3009900" cy="5516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48640" y="6344411"/>
            <a:ext cx="3429000" cy="8671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48640" y="7490459"/>
            <a:ext cx="2447544" cy="2484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351" y="686562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0351" y="653795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30351" y="9217914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39370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30351" y="9250679"/>
            <a:ext cx="6713220" cy="0"/>
          </a:xfrm>
          <a:custGeom>
            <a:avLst/>
            <a:gdLst/>
            <a:ahLst/>
            <a:cxnLst/>
            <a:rect l="l" t="t" r="r" b="b"/>
            <a:pathLst>
              <a:path w="6713220" h="0">
                <a:moveTo>
                  <a:pt x="0" y="0"/>
                </a:moveTo>
                <a:lnTo>
                  <a:pt x="6713220" y="0"/>
                </a:lnTo>
              </a:path>
            </a:pathLst>
          </a:custGeom>
          <a:ln w="10414">
            <a:solidFill>
              <a:srgbClr val="61232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5940" y="451104"/>
            <a:ext cx="6703059" cy="4747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14745" algn="l"/>
              </a:tabLst>
            </a:pPr>
            <a:r>
              <a:rPr dirty="0" smtClean="0" sz="1200">
                <a:latin typeface="Cambria"/>
                <a:cs typeface="Cambria"/>
              </a:rPr>
              <a:t>Signal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Pro</a:t>
            </a:r>
            <a:r>
              <a:rPr dirty="0" smtClean="0" sz="1200" spc="-15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essi</a:t>
            </a:r>
            <a:r>
              <a:rPr dirty="0" smtClean="0" sz="1200" spc="-5">
                <a:latin typeface="Cambria"/>
                <a:cs typeface="Cambria"/>
              </a:rPr>
              <a:t>ng	</a:t>
            </a:r>
            <a:r>
              <a:rPr dirty="0" smtClean="0" sz="1200" spc="-5">
                <a:latin typeface="Cambria"/>
                <a:cs typeface="Cambria"/>
              </a:rPr>
              <a:t>Lec.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9</a:t>
            </a:r>
            <a:endParaRPr sz="1200">
              <a:latin typeface="Cambria"/>
              <a:cs typeface="Cambria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93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10</a:t>
            </a:r>
            <a:r>
              <a:rPr dirty="0" smtClean="0" sz="1400" spc="-20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4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Tech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iqu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H(</a:t>
            </a:r>
            <a:r>
              <a:rPr dirty="0" smtClean="0" sz="1400" spc="-30" b="1">
                <a:latin typeface="Times New Roman"/>
                <a:cs typeface="Times New Roman"/>
              </a:rPr>
              <a:t>Z</a:t>
            </a:r>
            <a:r>
              <a:rPr dirty="0" smtClean="0" sz="1400" spc="0" b="1">
                <a:latin typeface="Times New Roman"/>
                <a:cs typeface="Times New Roman"/>
              </a:rPr>
              <a:t>) for I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filter</a:t>
            </a:r>
            <a:endParaRPr sz="1400">
              <a:latin typeface="Times New Roman"/>
              <a:cs typeface="Times New Roman"/>
            </a:endParaRPr>
          </a:p>
          <a:p>
            <a:pPr algn="just" marL="12700" marR="13335">
              <a:lnSpc>
                <a:spcPts val="2410"/>
              </a:lnSpc>
              <a:spcBef>
                <a:spcPts val="14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xt.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only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them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5"/>
              </a:spcBef>
            </a:pPr>
            <a:endParaRPr sz="55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6.4</a:t>
            </a:r>
            <a:r>
              <a:rPr dirty="0" smtClean="0" sz="1400" spc="-15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LSE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SE IN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ESIGN</a:t>
            </a:r>
            <a:endParaRPr sz="1400">
              <a:latin typeface="Times New Roman"/>
              <a:cs typeface="Times New Roman"/>
            </a:endParaRPr>
          </a:p>
          <a:p>
            <a:pPr marL="12700" marR="14604">
              <a:lnSpc>
                <a:spcPts val="2420"/>
              </a:lnSpc>
              <a:spcBef>
                <a:spcPts val="17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3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on)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on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lse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ter.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ct val="14330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by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lace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 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4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5" i="1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pulse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5" i="1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5" i="1">
                <a:latin typeface="Times New Roman"/>
                <a:cs typeface="Times New Roman"/>
              </a:rPr>
              <a:t>n</a:t>
            </a:r>
            <a:r>
              <a:rPr dirty="0" smtClean="0" sz="1400" spc="-5" i="1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pulse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transf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func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 i="1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89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5375021"/>
            <a:ext cx="655193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If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(t)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pul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δ(t),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2756" y="5520816"/>
            <a:ext cx="76200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>
                <a:latin typeface="Times New Roman"/>
                <a:cs typeface="Times New Roman"/>
              </a:rPr>
              <a:t>a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655345"/>
            <a:ext cx="6556375" cy="621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2900"/>
              </a:lnSpc>
            </a:pPr>
            <a:r>
              <a:rPr dirty="0" smtClean="0" sz="140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/A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be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n).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7257542"/>
            <a:ext cx="655510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lter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(S)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lse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19042" y="7403338"/>
            <a:ext cx="76200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>
                <a:latin typeface="Times New Roman"/>
                <a:cs typeface="Times New Roman"/>
              </a:rPr>
              <a:t>a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7627873"/>
            <a:ext cx="11607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005839" y="8046719"/>
            <a:ext cx="2790444" cy="4846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829055" y="6473952"/>
            <a:ext cx="3267455" cy="4754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4800" y="307847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10895" y="310895"/>
            <a:ext cx="12192" cy="6096"/>
          </a:xfrm>
          <a:custGeom>
            <a:avLst/>
            <a:gdLst/>
            <a:ahLst/>
            <a:cxnLst/>
            <a:rect l="l" t="t" r="r" b="b"/>
            <a:pathLst>
              <a:path w="12192" h="6096">
                <a:moveTo>
                  <a:pt x="0" y="3048"/>
                </a:moveTo>
                <a:lnTo>
                  <a:pt x="12192" y="3048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6991" y="320040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456931" y="31089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07847" y="301752"/>
            <a:ext cx="0" cy="9456420"/>
          </a:xfrm>
          <a:custGeom>
            <a:avLst/>
            <a:gdLst/>
            <a:ahLst/>
            <a:cxnLst/>
            <a:rect l="l" t="t" r="r" b="b"/>
            <a:pathLst>
              <a:path w="0" h="9456420">
                <a:moveTo>
                  <a:pt x="0" y="0"/>
                </a:moveTo>
                <a:lnTo>
                  <a:pt x="0" y="945642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13943" y="307847"/>
            <a:ext cx="0" cy="9444228"/>
          </a:xfrm>
          <a:custGeom>
            <a:avLst/>
            <a:gdLst/>
            <a:ahLst/>
            <a:cxnLst/>
            <a:rect l="l" t="t" r="r" b="b"/>
            <a:pathLst>
              <a:path w="0" h="9444228">
                <a:moveTo>
                  <a:pt x="0" y="0"/>
                </a:moveTo>
                <a:lnTo>
                  <a:pt x="0" y="9444228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20040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466076" y="301752"/>
            <a:ext cx="0" cy="9456419"/>
          </a:xfrm>
          <a:custGeom>
            <a:avLst/>
            <a:gdLst/>
            <a:ahLst/>
            <a:cxnLst/>
            <a:rect l="l" t="t" r="r" b="b"/>
            <a:pathLst>
              <a:path w="0" h="9456419">
                <a:moveTo>
                  <a:pt x="0" y="0"/>
                </a:moveTo>
                <a:lnTo>
                  <a:pt x="0" y="945641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57249" y="304799"/>
            <a:ext cx="0" cy="9450324"/>
          </a:xfrm>
          <a:custGeom>
            <a:avLst/>
            <a:gdLst/>
            <a:ahLst/>
            <a:cxnLst/>
            <a:rect l="l" t="t" r="r" b="b"/>
            <a:pathLst>
              <a:path w="0" h="9450324">
                <a:moveTo>
                  <a:pt x="0" y="0"/>
                </a:moveTo>
                <a:lnTo>
                  <a:pt x="0" y="9450324"/>
                </a:lnTo>
              </a:path>
            </a:pathLst>
          </a:custGeom>
          <a:ln w="1282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453884" y="323088"/>
            <a:ext cx="0" cy="9413748"/>
          </a:xfrm>
          <a:custGeom>
            <a:avLst/>
            <a:gdLst/>
            <a:ahLst/>
            <a:cxnLst/>
            <a:rect l="l" t="t" r="r" b="b"/>
            <a:pathLst>
              <a:path w="0" h="9413748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4800" y="9752076"/>
            <a:ext cx="7164324" cy="0"/>
          </a:xfrm>
          <a:custGeom>
            <a:avLst/>
            <a:gdLst/>
            <a:ahLst/>
            <a:cxnLst/>
            <a:rect l="l" t="t" r="r" b="b"/>
            <a:pathLst>
              <a:path w="7164324" h="0">
                <a:moveTo>
                  <a:pt x="0" y="0"/>
                </a:moveTo>
                <a:lnTo>
                  <a:pt x="7164324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10895" y="9742932"/>
            <a:ext cx="12192" cy="6095"/>
          </a:xfrm>
          <a:custGeom>
            <a:avLst/>
            <a:gdLst/>
            <a:ahLst/>
            <a:cxnLst/>
            <a:rect l="l" t="t" r="r" b="b"/>
            <a:pathLst>
              <a:path w="12192" h="6095">
                <a:moveTo>
                  <a:pt x="0" y="3047"/>
                </a:moveTo>
                <a:lnTo>
                  <a:pt x="12192" y="3047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6991" y="9739883"/>
            <a:ext cx="7139940" cy="0"/>
          </a:xfrm>
          <a:custGeom>
            <a:avLst/>
            <a:gdLst/>
            <a:ahLst/>
            <a:cxnLst/>
            <a:rect l="l" t="t" r="r" b="b"/>
            <a:pathLst>
              <a:path w="7139940" h="0">
                <a:moveTo>
                  <a:pt x="0" y="0"/>
                </a:moveTo>
                <a:lnTo>
                  <a:pt x="713994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56931" y="9736835"/>
            <a:ext cx="6095" cy="12192"/>
          </a:xfrm>
          <a:custGeom>
            <a:avLst/>
            <a:gdLst/>
            <a:ahLst/>
            <a:cxnLst/>
            <a:rect l="l" t="t" r="r" b="b"/>
            <a:pathLst>
              <a:path w="6095" h="12192">
                <a:moveTo>
                  <a:pt x="0" y="6096"/>
                </a:moveTo>
                <a:lnTo>
                  <a:pt x="6095" y="6096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sst. </a:t>
            </a:r>
            <a:r>
              <a:rPr dirty="0" smtClean="0" sz="1100" spc="-10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c. </a:t>
            </a:r>
            <a:r>
              <a:rPr dirty="0" smtClean="0" sz="1100" spc="-5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ar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a Rah</a:t>
            </a:r>
            <a:r>
              <a:rPr dirty="0" smtClean="0" sz="1100" spc="-10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em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9017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Pa</a:t>
            </a:r>
            <a:r>
              <a:rPr dirty="0" smtClean="0" sz="1100" spc="-10">
                <a:latin typeface="Cambria"/>
                <a:cs typeface="Cambria"/>
              </a:rPr>
              <a:t>g</a:t>
            </a:r>
            <a:r>
              <a:rPr dirty="0" smtClean="0" sz="1100" spc="0">
                <a:latin typeface="Cambria"/>
                <a:cs typeface="Cambria"/>
              </a:rPr>
              <a:t>e </a:t>
            </a:r>
            <a:fld id="{81D60167-4931-47E6-BA6A-407CBD079E47}" type="slidenum">
              <a:rPr dirty="0" smtClean="0" sz="1100" spc="0">
                <a:latin typeface="Cambria"/>
                <a:cs typeface="Cambria"/>
              </a:rPr>
              <a:t>1</a:t>
            </a:fld>
            <a:endParaRPr sz="1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2o1O</dc:creator>
  <dc:title>Signal Processing                                                                                                                                                       Lec. 9</dc:title>
  <dcterms:created xsi:type="dcterms:W3CDTF">2018-11-09T22:52:12Z</dcterms:created>
  <dcterms:modified xsi:type="dcterms:W3CDTF">2018-11-09T22:52:12Z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2017-04-27T00:00:00Z</vt:filetime>
  </property>
  <property fmtid="{D5CDD505-2E9C-101B-9397-08002B2CF9AE}" pid="3" name="LastSaved">
    <vt:filetime>2018-11-09T00:00:00Z</vt:filetime>
  </property>
</Properties>
</file>